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59"/>
  </p:notesMasterIdLst>
  <p:handoutMasterIdLst>
    <p:handoutMasterId r:id="rId60"/>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416" r:id="rId22"/>
    <p:sldId id="417" r:id="rId23"/>
    <p:sldId id="418" r:id="rId24"/>
    <p:sldId id="419" r:id="rId25"/>
    <p:sldId id="390" r:id="rId26"/>
    <p:sldId id="423" r:id="rId27"/>
    <p:sldId id="422" r:id="rId28"/>
    <p:sldId id="421" r:id="rId29"/>
    <p:sldId id="420" r:id="rId30"/>
    <p:sldId id="377" r:id="rId31"/>
    <p:sldId id="345" r:id="rId32"/>
    <p:sldId id="376" r:id="rId33"/>
    <p:sldId id="347" r:id="rId34"/>
    <p:sldId id="371" r:id="rId35"/>
    <p:sldId id="381" r:id="rId36"/>
    <p:sldId id="349" r:id="rId37"/>
    <p:sldId id="382" r:id="rId38"/>
    <p:sldId id="352" r:id="rId39"/>
    <p:sldId id="350" r:id="rId40"/>
    <p:sldId id="385" r:id="rId41"/>
    <p:sldId id="369" r:id="rId42"/>
    <p:sldId id="351" r:id="rId43"/>
    <p:sldId id="389" r:id="rId44"/>
    <p:sldId id="415" r:id="rId45"/>
    <p:sldId id="354" r:id="rId46"/>
    <p:sldId id="413" r:id="rId47"/>
    <p:sldId id="414" r:id="rId48"/>
    <p:sldId id="363" r:id="rId49"/>
    <p:sldId id="379" r:id="rId50"/>
    <p:sldId id="361" r:id="rId51"/>
    <p:sldId id="388" r:id="rId52"/>
    <p:sldId id="370" r:id="rId53"/>
    <p:sldId id="357" r:id="rId54"/>
    <p:sldId id="424" r:id="rId55"/>
    <p:sldId id="353" r:id="rId56"/>
    <p:sldId id="386" r:id="rId57"/>
    <p:sldId id="335" r:id="rId58"/>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55792-AAEC-45AA-AEF3-41564DA37316}" v="1" dt="2020-07-13T22:24:19.736"/>
    <p1510:client id="{7DFA2AE0-E110-4027-9E12-4C8E3FB4C65A}" v="1" dt="2020-07-13T18:00:45.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e Assaf" userId="84e7e474a38a39c3" providerId="Windows Live" clId="Web-{7DFA2AE0-E110-4027-9E12-4C8E3FB4C65A}"/>
    <pc:docChg chg="modSld">
      <pc:chgData name="Christine Assaf" userId="84e7e474a38a39c3" providerId="Windows Live" clId="Web-{7DFA2AE0-E110-4027-9E12-4C8E3FB4C65A}" dt="2020-07-13T18:00:43.819" v="3"/>
      <pc:docMkLst>
        <pc:docMk/>
      </pc:docMkLst>
      <pc:sldChg chg="modNotes">
        <pc:chgData name="Christine Assaf" userId="84e7e474a38a39c3" providerId="Windows Live" clId="Web-{7DFA2AE0-E110-4027-9E12-4C8E3FB4C65A}" dt="2020-07-13T18:00:43.569" v="0"/>
        <pc:sldMkLst>
          <pc:docMk/>
          <pc:sldMk cId="1515512664" sldId="310"/>
        </pc:sldMkLst>
      </pc:sldChg>
      <pc:sldChg chg="modNotes">
        <pc:chgData name="Christine Assaf" userId="84e7e474a38a39c3" providerId="Windows Live" clId="Web-{7DFA2AE0-E110-4027-9E12-4C8E3FB4C65A}" dt="2020-07-13T18:00:43.819" v="3"/>
        <pc:sldMkLst>
          <pc:docMk/>
          <pc:sldMk cId="1792179568" sldId="365"/>
        </pc:sldMkLst>
      </pc:sldChg>
    </pc:docChg>
  </pc:docChgLst>
  <pc:docChgLst>
    <pc:chgData name="Christine Assaf" userId="84e7e474a38a39c3" providerId="Windows Live" clId="Web-{7C155792-AAEC-45AA-AEF3-41564DA37316}"/>
    <pc:docChg chg="modSld">
      <pc:chgData name="Christine Assaf" userId="84e7e474a38a39c3" providerId="Windows Live" clId="Web-{7C155792-AAEC-45AA-AEF3-41564DA37316}" dt="2020-07-13T22:30:28.106" v="142"/>
      <pc:docMkLst>
        <pc:docMk/>
      </pc:docMkLst>
      <pc:sldChg chg="modNotes">
        <pc:chgData name="Christine Assaf" userId="84e7e474a38a39c3" providerId="Windows Live" clId="Web-{7C155792-AAEC-45AA-AEF3-41564DA37316}" dt="2020-07-13T22:26:02.708" v="113"/>
        <pc:sldMkLst>
          <pc:docMk/>
          <pc:sldMk cId="1033366313" sldId="347"/>
        </pc:sldMkLst>
      </pc:sldChg>
      <pc:sldChg chg="modNotes">
        <pc:chgData name="Christine Assaf" userId="84e7e474a38a39c3" providerId="Windows Live" clId="Web-{7C155792-AAEC-45AA-AEF3-41564DA37316}" dt="2020-07-13T22:29:11.307" v="138"/>
        <pc:sldMkLst>
          <pc:docMk/>
          <pc:sldMk cId="3720744517" sldId="351"/>
        </pc:sldMkLst>
      </pc:sldChg>
      <pc:sldChg chg="modNotes">
        <pc:chgData name="Christine Assaf" userId="84e7e474a38a39c3" providerId="Windows Live" clId="Web-{7C155792-AAEC-45AA-AEF3-41564DA37316}" dt="2020-07-13T22:30:28.106" v="142"/>
        <pc:sldMkLst>
          <pc:docMk/>
          <pc:sldMk cId="2796713283" sldId="363"/>
        </pc:sldMkLst>
      </pc:sldChg>
      <pc:sldChg chg="modNotes">
        <pc:chgData name="Christine Assaf" userId="84e7e474a38a39c3" providerId="Windows Live" clId="Web-{7C155792-AAEC-45AA-AEF3-41564DA37316}" dt="2020-07-13T19:22:18.503" v="4"/>
        <pc:sldMkLst>
          <pc:docMk/>
          <pc:sldMk cId="30422113" sldId="368"/>
        </pc:sldMkLst>
      </pc:sldChg>
      <pc:sldChg chg="modNotes">
        <pc:chgData name="Christine Assaf" userId="84e7e474a38a39c3" providerId="Windows Live" clId="Web-{7C155792-AAEC-45AA-AEF3-41564DA37316}" dt="2020-07-13T22:27:18.163" v="133"/>
        <pc:sldMkLst>
          <pc:docMk/>
          <pc:sldMk cId="392058892" sldId="369"/>
        </pc:sldMkLst>
      </pc:sldChg>
      <pc:sldChg chg="modNotes">
        <pc:chgData name="Christine Assaf" userId="84e7e474a38a39c3" providerId="Windows Live" clId="Web-{7C155792-AAEC-45AA-AEF3-41564DA37316}" dt="2020-07-13T21:50:12.653" v="97"/>
        <pc:sldMkLst>
          <pc:docMk/>
          <pc:sldMk cId="3277836455" sldId="374"/>
        </pc:sldMkLst>
      </pc:sldChg>
      <pc:sldChg chg="modNotes">
        <pc:chgData name="Christine Assaf" userId="84e7e474a38a39c3" providerId="Windows Live" clId="Web-{7C155792-AAEC-45AA-AEF3-41564DA37316}" dt="2020-07-13T22:24:21.220" v="99"/>
        <pc:sldMkLst>
          <pc:docMk/>
          <pc:sldMk cId="1994627259" sldId="416"/>
        </pc:sldMkLst>
      </pc:sldChg>
      <pc:sldChg chg="modNotes">
        <pc:chgData name="Christine Assaf" userId="84e7e474a38a39c3" providerId="Windows Live" clId="Web-{7C155792-AAEC-45AA-AEF3-41564DA37316}" dt="2020-07-13T22:24:26.111" v="101"/>
        <pc:sldMkLst>
          <pc:docMk/>
          <pc:sldMk cId="1537239658" sldId="417"/>
        </pc:sldMkLst>
      </pc:sldChg>
      <pc:sldChg chg="modNotes">
        <pc:chgData name="Christine Assaf" userId="84e7e474a38a39c3" providerId="Windows Live" clId="Web-{7C155792-AAEC-45AA-AEF3-41564DA37316}" dt="2020-07-13T22:24:31.689" v="103"/>
        <pc:sldMkLst>
          <pc:docMk/>
          <pc:sldMk cId="1873564773" sldId="418"/>
        </pc:sldMkLst>
      </pc:sldChg>
      <pc:sldChg chg="modNotes">
        <pc:chgData name="Christine Assaf" userId="84e7e474a38a39c3" providerId="Windows Live" clId="Web-{7C155792-AAEC-45AA-AEF3-41564DA37316}" dt="2020-07-13T22:24:36.893" v="104"/>
        <pc:sldMkLst>
          <pc:docMk/>
          <pc:sldMk cId="1420091603" sldId="419"/>
        </pc:sldMkLst>
      </pc:sldChg>
      <pc:sldChg chg="modNotes">
        <pc:chgData name="Christine Assaf" userId="84e7e474a38a39c3" providerId="Windows Live" clId="Web-{7C155792-AAEC-45AA-AEF3-41564DA37316}" dt="2020-07-13T22:25:02.831" v="106"/>
        <pc:sldMkLst>
          <pc:docMk/>
          <pc:sldMk cId="880119144" sldId="421"/>
        </pc:sldMkLst>
      </pc:sldChg>
      <pc:sldChg chg="modNotes">
        <pc:chgData name="Christine Assaf" userId="84e7e474a38a39c3" providerId="Windows Live" clId="Web-{7C155792-AAEC-45AA-AEF3-41564DA37316}" dt="2020-07-13T22:24:55.581" v="105"/>
        <pc:sldMkLst>
          <pc:docMk/>
          <pc:sldMk cId="478908797" sldId="4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7/13/2020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7/13/2020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endParaRPr lang="en-CA" sz="1200" kern="1200">
              <a:solidFill>
                <a:srgbClr val="FFFF00"/>
              </a:solidFill>
              <a:effectLst/>
              <a:latin typeface="+mn-lt"/>
              <a:ea typeface="+mn-ea"/>
              <a:cs typeface="+mn-cs"/>
            </a:endParaRP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tx1"/>
                </a:solidFill>
              </a:rPr>
              <a:t>In the United States, the Comstock Laws in effect from 1873-1957 had a widespread and lasting cultural impact, banning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solidFill>
                  <a:schemeClr val="tx1"/>
                </a:solidFill>
              </a:rPr>
              <a:t>The 1980s the Reagan Era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knowledge affects our analysis of </a:t>
            </a:r>
            <a:r>
              <a:rPr lang="en-US" sz="120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p>
          <a:p>
            <a:r>
              <a:rPr lang="en-US" sz="1200" b="1" i="0" kern="1200">
                <a:solidFill>
                  <a:schemeClr val="tx1"/>
                </a:solidFill>
                <a:effectLst/>
                <a:latin typeface="+mn-lt"/>
                <a:ea typeface="+mn-ea"/>
                <a:cs typeface="+mn-cs"/>
              </a:rPr>
              <a:t>This knowledge affects our historical data sources on</a:t>
            </a:r>
            <a:r>
              <a:rPr lang="en-US" sz="1200" b="0" i="0" kern="1200">
                <a:solidFill>
                  <a:schemeClr val="tx1"/>
                </a:solidFill>
                <a:effectLst/>
                <a:latin typeface="+mn-lt"/>
                <a:ea typeface="+mn-ea"/>
                <a:cs typeface="+mn-cs"/>
              </a:rPr>
              <a:t> all sorts of data on American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foreign aid,</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a:t>There is significant, </a:t>
            </a:r>
            <a:r>
              <a:rPr lang="en-CA" b="1"/>
              <a:t>historical</a:t>
            </a:r>
            <a:r>
              <a:rPr lang="en-CA"/>
              <a:t> and </a:t>
            </a:r>
            <a:r>
              <a:rPr lang="en-CA" b="1"/>
              <a:t>modern </a:t>
            </a:r>
            <a:r>
              <a:rPr lang="en-CA"/>
              <a:t>day evidence for race-based bias in federal judicial sentencing.</a:t>
            </a:r>
          </a:p>
          <a:p>
            <a:r>
              <a:rPr lang="en-US" sz="1200"/>
              <a:t>A 1992 review revealed “both ethnic and gender biases in sentencing where judges </a:t>
            </a:r>
            <a:br>
              <a:rPr lang="en-US" sz="1200"/>
            </a:br>
            <a:r>
              <a:rPr lang="en-US" sz="1200"/>
              <a:t>have discretion, but no biases where discretion is limited.”</a:t>
            </a:r>
            <a:r>
              <a:rPr lang="en-US" sz="1200" baseline="30000"/>
              <a:t>1 </a:t>
            </a:r>
            <a:r>
              <a:rPr lang="en-US" sz="1200"/>
              <a:t>Another study in 2014 found that sentences for Black males in the federal system  are nearly 20 percent longer than those for white males convicted of similar crimes.</a:t>
            </a:r>
            <a:r>
              <a:rPr lang="en-US" sz="1200" baseline="30000"/>
              <a:t>2</a:t>
            </a:r>
          </a:p>
          <a:p>
            <a:endParaRPr lang="en-CA"/>
          </a:p>
          <a:p>
            <a:r>
              <a:rPr lang="en-CA"/>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determined these outcomes? Two factors. First, two Supreme Court cases </a:t>
            </a:r>
            <a:r>
              <a:rPr lang="en-US" sz="1200" i="1">
                <a:hlinkClick r:id="rId3"/>
              </a:rPr>
              <a:t>United States v Booker</a:t>
            </a:r>
            <a:r>
              <a:rPr lang="en-US" sz="1200"/>
              <a:t> in 2005 and </a:t>
            </a:r>
            <a:r>
              <a:rPr lang="en-US" sz="1200" i="1">
                <a:hlinkClick r:id="rId4"/>
              </a:rPr>
              <a:t>Gall v United States</a:t>
            </a:r>
            <a:r>
              <a:rPr lang="en-US" sz="1200" i="1"/>
              <a:t> </a:t>
            </a:r>
            <a:r>
              <a:rPr lang="en-US" sz="120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a:t>Bias in </a:t>
            </a:r>
            <a:r>
              <a:rPr lang="en-CA" b="1"/>
              <a:t>both sentencing discretion by judges </a:t>
            </a:r>
            <a:r>
              <a:rPr lang="en-CA" b="0"/>
              <a:t>and </a:t>
            </a:r>
            <a:r>
              <a:rPr lang="en-CA" b="1"/>
              <a:t>prosecutorial discretion by attorneys general </a:t>
            </a:r>
            <a:r>
              <a:rPr lang="en-CA"/>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Perhaps accounting a judge’s discretion, “Charges with mandatory minimums are disproportionately charged against Black defendants.”</a:t>
            </a:r>
            <a:r>
              <a:rPr lang="en-US" baseline="3000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a:t>Analysis of </a:t>
            </a:r>
            <a:r>
              <a:rPr lang="en-CA" sz="1200"/>
              <a:t>severity and length of sentencing, acquittals, prosecutorial effectiveness, evidence collection, interrogation techniques, all </a:t>
            </a:r>
            <a:r>
              <a:rPr lang="en-CA" sz="1200" b="1"/>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a:t>th</a:t>
            </a:r>
            <a:r>
              <a:rPr lang="en-CA" sz="1200"/>
              <a:t> century would be highly unethical.</a:t>
            </a: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inevitable, but is not acceptable.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outcomes, not in intents or origins.</a:t>
            </a:r>
          </a:p>
          <a:p>
            <a:r>
              <a:rPr lang="en-US"/>
              <a:t>Outcomes are how bias is measured.</a:t>
            </a:r>
          </a:p>
          <a:p>
            <a:r>
              <a:rPr lang="en-US"/>
              <a:t>The world doesn’t care if we </a:t>
            </a:r>
            <a:r>
              <a:rPr lang="en-US" i="1"/>
              <a:t>intended</a:t>
            </a:r>
            <a:r>
              <a:rPr lang="en-US" i="0"/>
              <a:t> to be un-biased. It cares that we either were or were not 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a:t>
            </a:r>
            <a:r>
              <a:rPr lang="en-CA"/>
              <a:t>statistics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a:defRPr/>
            </a:pPr>
            <a:r>
              <a:rPr lang="en-US"/>
              <a:t>Through hypothesis testing! Typically that means we Formulate a Hypothesis, Collect Data, analyze the data to test the hypothesis and then draw our conclusions. But if our data is skewed, our analysis will also be skewed, and we may draw incorrect conlcusions.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a:latin typeface="Roboto"/>
                <a:ea typeface="Roboto" panose="02000000000000000000" pitchFamily="2" charset="0"/>
              </a:rPr>
              <a:t>To put another way, if </a:t>
            </a:r>
            <a:r>
              <a:rPr lang="en-CA" sz="120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a:latin typeface="Roboto"/>
                <a:ea typeface="Roboto" panose="02000000000000000000" pitchFamily="2" charset="0"/>
              </a:rPr>
              <a:t>or our analysis </a:t>
            </a:r>
            <a:r>
              <a:rPr lang="en-CA" sz="1200" b="1">
                <a:latin typeface="Roboto"/>
                <a:ea typeface="Roboto" panose="02000000000000000000" pitchFamily="2" charset="0"/>
              </a:rPr>
              <a:t>fails to see </a:t>
            </a:r>
            <a:r>
              <a:rPr lang="en-CA" b="1">
                <a:latin typeface="Roboto"/>
                <a:ea typeface="Roboto" panose="02000000000000000000" pitchFamily="2" charset="0"/>
              </a:rPr>
              <a:t>all the variables in our data</a:t>
            </a:r>
            <a:r>
              <a:rPr lang="en-CA" sz="120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a:latin typeface="Roboto"/>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This isn’t the first time we’re </a:t>
            </a:r>
            <a:r>
              <a:rPr lang="en-US" err="1"/>
              <a:t>gonna</a:t>
            </a:r>
            <a:r>
              <a:rPr lang="en-US"/>
              <a:t> mention facial recognition products in this presentation. </a:t>
            </a:r>
          </a:p>
          <a:p>
            <a:endParaRPr lang="en-US"/>
          </a:p>
          <a:p>
            <a:r>
              <a:rPr lang="en-US"/>
              <a:t>In January of 2020 in the United Kingdom, 81% of people </a:t>
            </a:r>
            <a:r>
              <a:rPr lang="en-US" b="1"/>
              <a:t>identified as suspects </a:t>
            </a:r>
            <a:r>
              <a:rPr lang="en-US"/>
              <a:t>by the Metropolitan Police’s facial recognition technology </a:t>
            </a:r>
            <a:r>
              <a:rPr lang="en-US" b="1"/>
              <a:t>were - in fact - innocent</a:t>
            </a:r>
            <a:r>
              <a:rPr lang="en-US"/>
              <a:t>.</a:t>
            </a:r>
          </a:p>
          <a:p>
            <a:r>
              <a:rPr lang="en-US"/>
              <a:t>Also this same technology </a:t>
            </a:r>
            <a:r>
              <a:rPr lang="en-US" b="1"/>
              <a:t>falsely identified </a:t>
            </a:r>
            <a:r>
              <a:rPr lang="en-US"/>
              <a:t>African-American and Asian faces 10-to-100 times more often than Caucasian faces. </a:t>
            </a:r>
          </a:p>
          <a:p>
            <a:endParaRPr lang="en-US"/>
          </a:p>
          <a:p>
            <a:r>
              <a:rPr lang="en-US"/>
              <a:t>In a 2018 test of Amazon’s </a:t>
            </a:r>
            <a:r>
              <a:rPr lang="en-US" err="1"/>
              <a:t>Rekognition</a:t>
            </a:r>
            <a:r>
              <a:rPr lang="en-US"/>
              <a:t> </a:t>
            </a:r>
            <a:r>
              <a:rPr lang="en-US" sz="1200" b="0" i="0" kern="1200">
                <a:solidFill>
                  <a:schemeClr val="tx1"/>
                </a:solidFill>
                <a:effectLst/>
                <a:latin typeface="+mn-lt"/>
                <a:ea typeface="+mn-ea"/>
                <a:cs typeface="+mn-cs"/>
              </a:rPr>
              <a:t>computer vision platform</a:t>
            </a:r>
            <a:r>
              <a:rPr lang="en-US"/>
              <a:t>, 28 members of the U.S. Congress were incorrectly matched </a:t>
            </a:r>
            <a:r>
              <a:rPr lang="en-US" b="1"/>
              <a:t>as other people </a:t>
            </a:r>
            <a:r>
              <a:rPr lang="en-US"/>
              <a:t>who have been arrested for a crime.</a:t>
            </a:r>
          </a:p>
          <a:p>
            <a:endParaRPr lang="en-US"/>
          </a:p>
          <a:p>
            <a:r>
              <a:rPr lang="en-US"/>
              <a:t>Without validity or reliability, is it ethical to use a facial recognition software that has pervasive access to public camera systems? (No)</a:t>
            </a:r>
          </a:p>
          <a:p>
            <a:endParaRPr lang="en-US"/>
          </a:p>
          <a:p>
            <a:r>
              <a:rPr lang="en-US"/>
              <a:t>And do we think that law enforcement be transparent and open about the flaws in such a system? (No)</a:t>
            </a:r>
          </a:p>
          <a:p>
            <a:endParaRPr lang="en-US"/>
          </a:p>
          <a:p>
            <a:r>
              <a:rPr lang="en-US"/>
              <a:t>Let’s now talk more about the need for transparency.</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br>
              <a:rPr lang="en-US"/>
            </a:br>
            <a:r>
              <a:rPr lang="en-US"/>
              <a:t>&lt;read notes&gt;</a:t>
            </a:r>
          </a:p>
          <a:p>
            <a:r>
              <a:rPr lang="en-US"/>
              <a:t>Many Americans are familiar with the ACT Test, an exam many 18 year </a:t>
            </a:r>
            <a:r>
              <a:rPr lang="en-US" err="1"/>
              <a:t>olds</a:t>
            </a:r>
            <a:r>
              <a:rPr lang="en-US"/>
              <a:t> take as part of their college application process. </a:t>
            </a:r>
          </a:p>
          <a:p>
            <a:endParaRPr lang="en-US"/>
          </a:p>
          <a:p>
            <a:r>
              <a:rPr lang="en-US"/>
              <a:t>ACT has long since stated that the test measures what students learned in school (which means it’s valid). And that repeated testing (if a student takes it over and over again) they’ll get similar results (which means its reliable). </a:t>
            </a:r>
          </a:p>
          <a:p>
            <a:endParaRPr lang="en-US"/>
          </a:p>
          <a:p>
            <a:r>
              <a:rPr lang="en-US"/>
              <a:t>However, in 2016, ACT admitted that </a:t>
            </a:r>
            <a:r>
              <a:rPr lang="en-US" b="1"/>
              <a:t>family income is a major factor </a:t>
            </a:r>
            <a:r>
              <a:rPr lang="en-US"/>
              <a:t>on their test. There is a </a:t>
            </a:r>
            <a:r>
              <a:rPr lang="en-US" b="1"/>
              <a:t>3 to 4 point difference </a:t>
            </a:r>
            <a:r>
              <a:rPr lang="en-US"/>
              <a:t>between students in poorer and richer households, the line here being at 80 thousand dollars per year. That the gap is widening, according to their own data.</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Later, they tried to explain this gap by indicating that lower-income students also had “lower high school GPAs and less rigorous coursework.” Again, credit to them for at least acknowledging this, but is the ACT ethically testing for high school </a:t>
            </a:r>
            <a:r>
              <a:rPr lang="en-US" b="1"/>
              <a:t>achievement</a:t>
            </a:r>
            <a:r>
              <a:rPr lang="en-US"/>
              <a:t>, or, for </a:t>
            </a:r>
            <a:r>
              <a:rPr lang="en-US" b="1"/>
              <a:t>opportunity</a:t>
            </a:r>
            <a:r>
              <a:rPr lang="en-US"/>
              <a:t>?</a:t>
            </a:r>
          </a:p>
          <a:p>
            <a:endParaRPr lang="en-US"/>
          </a:p>
          <a:p>
            <a:r>
              <a:rPr lang="en-US"/>
              <a:t>If our measurements are valid and reliable, but outcomes are rejected, should we challenge our testing?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results are valid as tested, but what about the outcomes? Are they ethical? Are they to be trusted as the result of an </a:t>
            </a:r>
            <a:r>
              <a:rPr lang="en-US" b="1"/>
              <a:t>impartial algorithm</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a:t>Tutoring?</a:t>
            </a:r>
          </a:p>
          <a:p>
            <a:pPr marL="171450" indent="-171450">
              <a:buFont typeface="Arial" panose="020B0604020202020204" pitchFamily="34" charset="0"/>
              <a:buChar char="•"/>
            </a:pPr>
            <a:r>
              <a:rPr lang="en-CA"/>
              <a:t>Home schooled? Public school? Private school?</a:t>
            </a:r>
          </a:p>
          <a:p>
            <a:pPr marL="171450" indent="-171450">
              <a:buFont typeface="Arial" panose="020B0604020202020204" pitchFamily="34" charset="0"/>
              <a:buChar char="•"/>
            </a:pPr>
            <a:r>
              <a:rPr lang="en-CA"/>
              <a:t>Number of miles from a large city</a:t>
            </a:r>
          </a:p>
          <a:p>
            <a:pPr marL="171450" indent="-171450">
              <a:buFont typeface="Arial" panose="020B0604020202020204" pitchFamily="34" charset="0"/>
              <a:buChar char="•"/>
            </a:pPr>
            <a:r>
              <a:rPr lang="en-CA"/>
              <a:t>Amount of sleep the student got before the exam</a:t>
            </a:r>
          </a:p>
          <a:p>
            <a:pPr marL="171450" indent="-171450">
              <a:buFont typeface="Arial" panose="020B0604020202020204" pitchFamily="34" charset="0"/>
              <a:buChar char="•"/>
            </a:pPr>
            <a:r>
              <a:rPr lang="en-CA"/>
              <a:t>Male vs female</a:t>
            </a:r>
          </a:p>
          <a:p>
            <a:pPr marL="171450" indent="-171450">
              <a:buFont typeface="Arial" panose="020B0604020202020204" pitchFamily="34" charset="0"/>
              <a:buChar char="•"/>
            </a:pPr>
            <a:r>
              <a:rPr lang="en-CA"/>
              <a:t>Number of hours they work a PT job</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a:t>disregard its validity</a:t>
            </a:r>
            <a:r>
              <a:rPr lang="en-US"/>
              <a:t>.</a:t>
            </a:r>
          </a:p>
          <a:p>
            <a:pPr marL="0" indent="0">
              <a:buFont typeface="Arial" panose="020B0604020202020204" pitchFamily="34" charset="0"/>
              <a:buNone/>
            </a:pPr>
            <a:endParaRPr lang="en-CA"/>
          </a:p>
          <a:p>
            <a:pPr marL="0" indent="0">
              <a:buFont typeface="Arial" panose="020B0604020202020204" pitchFamily="34" charset="0"/>
              <a:buNone/>
            </a:pPr>
            <a:r>
              <a:rPr lang="en-CA"/>
              <a:t>An overwhelming amount of studies have been done that say the ACT does NOT predict college </a:t>
            </a:r>
            <a:r>
              <a:rPr lang="en-CA" b="1"/>
              <a:t>graduation</a:t>
            </a:r>
            <a:r>
              <a:rPr lang="en-CA"/>
              <a:t> </a:t>
            </a:r>
            <a:r>
              <a:rPr lang="en-CA" b="1"/>
              <a:t>outcomes</a:t>
            </a:r>
            <a:r>
              <a:rPr lang="en-CA"/>
              <a:t>. In fact, the biggest </a:t>
            </a:r>
            <a:r>
              <a:rPr lang="en-CA" b="1"/>
              <a:t>factor that impacts graduation outcomes </a:t>
            </a:r>
            <a:r>
              <a:rPr lang="en-CA"/>
              <a:t>remains </a:t>
            </a:r>
            <a:r>
              <a:rPr lang="en-CA" b="1"/>
              <a:t>household income</a:t>
            </a:r>
            <a:r>
              <a:rPr lang="en-CA"/>
              <a:t>. (sarcastically) So why not toss the test and just accept students with high household income?</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a:solidFill>
                  <a:schemeClr val="tx1"/>
                </a:solidFill>
                <a:effectLst/>
                <a:latin typeface="+mn-lt"/>
                <a:ea typeface="+mn-ea"/>
                <a:cs typeface="+mn-cs"/>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a:solidFill>
                  <a:schemeClr val="tx1"/>
                </a:solidFill>
                <a:effectLst/>
                <a:latin typeface="+mn-lt"/>
                <a:ea typeface="+mn-ea"/>
                <a:cs typeface="+mn-cs"/>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r>
              <a:rPr lang="en-US" sz="1200" b="0" i="0" kern="1200">
                <a:solidFill>
                  <a:schemeClr val="tx1"/>
                </a:solidFill>
                <a:effectLst/>
                <a:latin typeface="+mn-lt"/>
                <a:ea typeface="+mn-ea"/>
                <a:cs typeface="+mn-cs"/>
              </a:rPr>
              <a:t>&lt;click&gt;</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In a study by the website 538, non-traditional pollsters (like online surveys or automated systems) were “allegedly” cheating by peeking at “gold standard” poll. A “gold standard” poll is a live phone call survey. </a:t>
            </a:r>
            <a:r>
              <a:rPr lang="en-CA" sz="1200"/>
              <a:t>Non-traditional political polls are mysteriously more accurate when there is a “gold standard” poll in the same election, and less accurate when there is not a “gold standard” </a:t>
            </a:r>
            <a:r>
              <a:rPr lang="en-CA"/>
              <a:t>poll</a:t>
            </a:r>
            <a:r>
              <a:rPr lang="en-CA" sz="120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No “gold standard” for a small election in Alaska? The non-traditional polls were less accurate.</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Your data tells a story – there may be a tendency to want manipulate the data to fit the story you want to tell. </a:t>
            </a:r>
            <a:r>
              <a:rPr lang="en-US" sz="1200"/>
              <a:t>How can you “show the crosstabs”, show the detail and the proof, in your work?</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r>
              <a:rPr lang="en-US"/>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How could this be? Could women’s income inequality be a </a:t>
            </a:r>
            <a:r>
              <a:rPr lang="en-US" sz="1200">
                <a:solidFill>
                  <a:schemeClr val="tx1"/>
                </a:solidFill>
              </a:rPr>
              <a:t>variable? Women’s income inequality provides a historically biased look at gender.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 quote from Wired Magazine, “</a:t>
            </a:r>
            <a:r>
              <a:rPr lang="en-US" sz="1200" b="1"/>
              <a:t>No one from Apple seemed able to describe how the algorithm even worked</a:t>
            </a:r>
            <a:r>
              <a:rPr lang="en-US" sz="1200"/>
              <a:t>, let alone justify its output. While Goldman Sachs, the issuing bank for the Apple Card, insisted that there isn't any gender bias in the algorithm, it </a:t>
            </a:r>
            <a:r>
              <a:rPr lang="en-US" sz="1200" b="1"/>
              <a:t>failed to offer proof</a:t>
            </a:r>
            <a:r>
              <a:rPr lang="en-US" sz="1200"/>
              <a:t>.”</a:t>
            </a:r>
          </a:p>
          <a:p>
            <a:endParaRPr lang="en-US"/>
          </a:p>
          <a:p>
            <a:r>
              <a:rPr lang="en-US"/>
              <a:t>This is an example of Apple not even being AWARE of their bias, much less disclosing it publicly (which would have been embarrassing).</a:t>
            </a:r>
          </a:p>
          <a:p>
            <a:endParaRPr lang="en-US"/>
          </a:p>
          <a:p>
            <a:r>
              <a:rPr lang="en-US"/>
              <a:t>Apple is now being investigated by regulators.</a:t>
            </a:r>
            <a:r>
              <a:rPr lang="en-US" baseline="30000"/>
              <a:t>2</a:t>
            </a:r>
            <a:r>
              <a:rPr lang="en-US"/>
              <a:t> – so these kind of errors may result in legal implications. </a:t>
            </a:r>
          </a:p>
          <a:p>
            <a:endParaRPr lang="en-US"/>
          </a:p>
          <a:p>
            <a:r>
              <a:rPr lang="en-US"/>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cs typeface="Calibri"/>
              </a:rPr>
              <a:t>You need to be able to support your conclusions. </a:t>
            </a:r>
            <a:endParaRPr lang="en-CA" dirty="0">
              <a:cs typeface="Calibri"/>
            </a:endParaRP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American retailer Target’s direct mail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British firm </a:t>
            </a:r>
            <a:r>
              <a:rPr lang="en-CA"/>
              <a:t>Cambridge Analytica gathered the data </a:t>
            </a:r>
            <a:r>
              <a:rPr lang="en-US" sz="1200"/>
              <a:t>on 87+ million Facebook users without their consent, </a:t>
            </a:r>
            <a:r>
              <a:rPr lang="en-CA"/>
              <a:t>via </a:t>
            </a:r>
            <a:r>
              <a:rPr lang="en-US" sz="120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a:t>&lt;next&gt;</a:t>
            </a:r>
          </a:p>
          <a:p>
            <a:r>
              <a:rPr lang="en-US" sz="1200"/>
              <a:t>CA used the data to perform </a:t>
            </a:r>
            <a:r>
              <a:rPr lang="en-US"/>
              <a:t>“Digital Operations” to target future president Trump’s 2016 campaign messaging, using quote “5000 points of data on every voter”, </a:t>
            </a:r>
            <a:r>
              <a:rPr lang="en-CA"/>
              <a:t>to set the campaign travel schedule, platform, and to micro-target Facebook users with $1 million dollars a day in ads. Maybe that’s not unethical use, but it was based on unethically collected data. By the way, CA worked exclusively for Republicans in the U.S. and for the pro-Brexit powers in the U.K.</a:t>
            </a:r>
            <a:r>
              <a:rPr lang="en-US" sz="1200" baseline="30000"/>
              <a:t>4</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These quotes you see here are from the Cambridge Analytica data analyst Christopher Wylie, turned whistle blower who testified </a:t>
            </a:r>
            <a:r>
              <a:rPr lang="en-US"/>
              <a:t>in both the US and UK </a:t>
            </a:r>
            <a:r>
              <a:rPr lang="en-US" sz="1200" b="0" i="0" kern="1200">
                <a:solidFill>
                  <a:schemeClr val="tx1"/>
                </a:solidFill>
                <a:effectLst/>
                <a:latin typeface="+mn-lt"/>
                <a:ea typeface="+mn-ea"/>
                <a:cs typeface="+mn-cs"/>
              </a:rPr>
              <a:t>in 2018.</a:t>
            </a:r>
            <a:r>
              <a:rPr lang="en-US" sz="1200" b="0" i="0" kern="1200" baseline="3000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 later shared the Facebook data with Russian proxies for “</a:t>
            </a:r>
            <a:r>
              <a:rPr lang="en-US" sz="1200" err="1"/>
              <a:t>rumour</a:t>
            </a:r>
            <a:r>
              <a:rPr lang="en-US" sz="1200"/>
              <a:t> campaigns” and “attitudinal inoculation”</a:t>
            </a:r>
            <a:r>
              <a:rPr lang="en-US" sz="1200" baseline="30000"/>
              <a:t>1</a:t>
            </a:r>
            <a:r>
              <a:rPr lang="en-US" sz="1200"/>
              <a:t>, and “</a:t>
            </a:r>
            <a:r>
              <a:rPr lang="en-CA" sz="1200"/>
              <a:t>psychological warfare.”</a:t>
            </a:r>
            <a:r>
              <a:rPr lang="en-US" sz="1200" baseline="30000"/>
              <a:t>2 </a:t>
            </a:r>
            <a:r>
              <a:rPr lang="en-US"/>
              <a:t>Wylie, who at the time he was developing CA’s data processes, he did not believe the collection and analysis of CA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a:p>
          <a:p>
            <a:endParaRPr lang="en-CA" baseline="3000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r>
              <a:rPr lang="en-CA"/>
              <a:t>Let’s talk more about that “potential re-use” of data. </a:t>
            </a:r>
            <a:r>
              <a:rPr lang="en-US" sz="1200"/>
              <a:t>“Control creep" refers to data that has been generated with a particular purpose in mind, but which is </a:t>
            </a:r>
            <a:r>
              <a:rPr lang="en-US" sz="1200" b="1"/>
              <a:t>repurposed.</a:t>
            </a:r>
            <a:endParaRPr lang="en-CA"/>
          </a:p>
          <a:p>
            <a:r>
              <a:rPr lang="en-CA"/>
              <a:t>&lt;click&gt;</a:t>
            </a:r>
          </a:p>
          <a:p>
            <a:r>
              <a:rPr lang="en-CA"/>
              <a:t>Can anyone think of genetic data example that has been identified as having a disparate impact, that is now federally banned in the U.S. for use in hiring?</a:t>
            </a:r>
          </a:p>
          <a:p>
            <a:endParaRPr lang="en-CA"/>
          </a:p>
          <a:p>
            <a:r>
              <a:rPr lang="en-US" sz="1200" b="0" i="0" kern="120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  “Those carrying the gene mutation were denied jobs-even though many of them were healthy and would never develop the disease.”</a:t>
            </a:r>
            <a:r>
              <a:rPr lang="en-US" sz="1200" b="0" i="0" kern="1200" baseline="30000">
                <a:solidFill>
                  <a:schemeClr val="tx1"/>
                </a:solidFill>
                <a:effectLst/>
                <a:latin typeface="+mn-lt"/>
                <a:ea typeface="+mn-ea"/>
                <a:cs typeface="+mn-cs"/>
              </a:rPr>
              <a:t>1</a:t>
            </a:r>
            <a:br>
              <a:rPr lang="en-US" sz="1200" b="0" i="0" kern="1200">
                <a:solidFill>
                  <a:schemeClr val="tx1"/>
                </a:solidFill>
                <a:effectLst/>
                <a:latin typeface="+mn-lt"/>
                <a:ea typeface="+mn-ea"/>
                <a:cs typeface="+mn-cs"/>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In the United States, Americans with Disabilities Act of 1990 put an end to sickle cell trait discrimination in employment.</a:t>
            </a:r>
            <a:r>
              <a:rPr lang="en-US" sz="1200" b="0" i="0" kern="1200" baseline="30000">
                <a:solidFill>
                  <a:schemeClr val="tx1"/>
                </a:solidFill>
                <a:effectLst/>
                <a:latin typeface="+mn-lt"/>
                <a:ea typeface="+mn-ea"/>
                <a:cs typeface="+mn-cs"/>
              </a:rPr>
              <a:t>2</a:t>
            </a:r>
            <a:r>
              <a:rPr lang="en-US" sz="1200" b="0" i="0" kern="1200">
                <a:solidFill>
                  <a:schemeClr val="tx1"/>
                </a:solidFill>
                <a:effectLst/>
                <a:latin typeface="+mn-lt"/>
                <a:ea typeface="+mn-ea"/>
                <a:cs typeface="+mn-cs"/>
              </a:rPr>
              <a:t> In the UK, the Equality Act 2010 provided for the same.</a:t>
            </a:r>
            <a:r>
              <a:rPr lang="en-US" sz="1200" b="0" i="0" kern="1200" baseline="30000">
                <a:solidFill>
                  <a:schemeClr val="tx1"/>
                </a:solidFill>
                <a:effectLst/>
                <a:latin typeface="+mn-lt"/>
                <a:ea typeface="+mn-ea"/>
                <a:cs typeface="+mn-cs"/>
              </a:rPr>
              <a:t>3</a:t>
            </a:r>
            <a:r>
              <a:rPr lang="en-US" sz="1200" b="0" i="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Here in the middle of a pandemic, federal law in the U.S. doesn’t allow employers to require and collect blood tests for COVID19 antibodies before employees return to work, but does allow for a COVID-19 test in the form of a nasal swab, to test for an active infection.</a:t>
            </a:r>
            <a:r>
              <a:rPr lang="en-US" sz="1200" b="0" i="0" kern="1200" baseline="30000">
                <a:solidFill>
                  <a:schemeClr val="tx1"/>
                </a:solidFill>
                <a:effectLst/>
                <a:latin typeface="+mn-lt"/>
                <a:ea typeface="+mn-ea"/>
                <a:cs typeface="+mn-cs"/>
              </a:rPr>
              <a:t>4</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a:t>
            </a:r>
          </a:p>
          <a:p>
            <a:r>
              <a:rPr lang="en-CA"/>
              <a:t>what we can to do recognize our own bias and fight the perception of bias, </a:t>
            </a:r>
          </a:p>
          <a:p>
            <a:r>
              <a:rPr lang="en-CA"/>
              <a:t>and on how bias in data has real impacts in our society.</a:t>
            </a:r>
          </a:p>
          <a:p>
            <a:endParaRPr lang="en-CA"/>
          </a:p>
          <a:p>
            <a:r>
              <a:rPr lang="en-CA"/>
              <a:t>But without context, without understanding historical or time-based biases, both we and our data findings are doomed to parrot bias.</a:t>
            </a:r>
          </a:p>
          <a:p>
            <a:endParaRPr lang="en-CA"/>
          </a:p>
          <a:p>
            <a:r>
              <a:rPr lang="en-CA"/>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a:p>
          <a:p>
            <a:r>
              <a:rPr lang="en-CA"/>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a:t>
            </a:r>
            <a:r>
              <a:rPr lang="en-CA" b="1"/>
              <a:t>Disparate Impact. </a:t>
            </a:r>
            <a:r>
              <a:rPr lang="en-CA" b="0"/>
              <a:t>We mentioned this earlier with the Apple Card algorithm having a disparate impact on women, of facial recognition’s disparate impact on darker-skinned individuals.</a:t>
            </a:r>
          </a:p>
          <a:p>
            <a:endParaRPr lang="en-CA"/>
          </a:p>
          <a:p>
            <a:r>
              <a:rPr lang="en-CA"/>
              <a:t>Most systems (selection systems especially) are built to intend to discriminate meaning they create distinctions among people. (repeat)</a:t>
            </a:r>
          </a:p>
          <a:p>
            <a:br>
              <a:rPr lang="en-CA" dirty="0">
                <a:cs typeface="+mn-lt"/>
              </a:rPr>
            </a:br>
            <a:r>
              <a:rPr lang="en-CA"/>
              <a:t>But there’s various laws about discrimination on the basis of age, gender, race, etc., these laws are most notably around employment, housing, public accommodation…</a:t>
            </a:r>
            <a:br>
              <a:rPr lang="en-CA" dirty="0">
                <a:cs typeface="+mn-lt"/>
              </a:rPr>
            </a:br>
            <a:endParaRPr lang="en-CA"/>
          </a:p>
          <a:p>
            <a:r>
              <a:rPr lang="en-CA"/>
              <a:t>In the United States for example, there are two forms of ILLEGAL discrimination: </a:t>
            </a:r>
          </a:p>
          <a:p>
            <a:pPr marL="228600" indent="-228600">
              <a:buAutoNum type="arabicPeriod"/>
            </a:pPr>
            <a:r>
              <a:rPr lang="en-CA" b="1"/>
              <a:t>Disparate treatment </a:t>
            </a:r>
            <a:r>
              <a:rPr lang="en-CA"/>
              <a:t>(active discrimination towards individuals): intentional and open bias, retaliation, or exclusionary</a:t>
            </a:r>
          </a:p>
          <a:p>
            <a:pPr marL="228600" indent="-228600">
              <a:buAutoNum type="arabicPeriod"/>
            </a:pPr>
            <a:r>
              <a:rPr lang="en-CA" b="1"/>
              <a:t>Disparate</a:t>
            </a:r>
            <a:r>
              <a:rPr lang="en-CA"/>
              <a:t> (adverse) </a:t>
            </a:r>
            <a:r>
              <a:rPr lang="en-CA" b="1"/>
              <a:t>impact</a:t>
            </a:r>
            <a:r>
              <a:rPr lang="en-CA"/>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cs typeface="+mn-lt"/>
              </a:rPr>
              <a:t>&lt;click&gt;</a:t>
            </a:r>
            <a:br>
              <a:rPr lang="en-US" sz="3200" dirty="0">
                <a:cs typeface="+mn-lt"/>
              </a:rPr>
            </a:br>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endParaRPr lang="en-US" sz="3200" baseline="30000">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 term used in the United States and Canada to describe once-legal housing segregation.</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err="1"/>
              <a:t>subsized</a:t>
            </a:r>
            <a:r>
              <a:rPr lang="en-US"/>
              <a:t> loans to make your first home purchase. We did.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1970s that </a:t>
            </a:r>
            <a:r>
              <a:rPr lang="en-US" sz="1200"/>
              <a:t>banks were required to meet the lending needs of low income neighborhoods.</a:t>
            </a:r>
          </a:p>
          <a:p>
            <a:endParaRPr lang="en-US"/>
          </a:p>
          <a:p>
            <a:r>
              <a:rPr lang="en-US"/>
              <a:t>The American Dream of home ownership was denied to “Boomer” and Generation X minorities, legally through the 1970s, and that generational gap continues today, fifty years later. </a:t>
            </a:r>
            <a:r>
              <a:rPr lang="en-US" sz="1200" b="0" i="0" u="none" strike="noStrike" kern="1200">
                <a:solidFill>
                  <a:schemeClr val="tx1"/>
                </a:solidFill>
                <a:effectLst/>
                <a:latin typeface="+mn-lt"/>
                <a:ea typeface="+mn-ea"/>
                <a:cs typeface="+mn-cs"/>
                <a:hlinkClick r:id="rId3"/>
              </a:rPr>
              <a:t>3 out of 4 neighborhoods “redlined” on government maps 80 years ago continue to struggle economically.</a:t>
            </a:r>
            <a:r>
              <a:rPr lang="en-US" sz="1200" b="0" i="0" kern="1200">
                <a:solidFill>
                  <a:schemeClr val="tx1"/>
                </a:solidFill>
                <a:effectLst/>
                <a:latin typeface="+mn-lt"/>
                <a:ea typeface="+mn-ea"/>
                <a:cs typeface="+mn-cs"/>
              </a:rPr>
              <a:t> </a:t>
            </a:r>
            <a:r>
              <a:rPr lang="en-US" sz="1200"/>
              <a:t>“Fifty years after the federal Fair Housing Act, African Americans and Latinos continue to be routinely denied conventional mortgage loans at rates far higher than their white counterparts.”</a:t>
            </a:r>
            <a:r>
              <a:rPr lang="en-US" sz="1200" baseline="30000"/>
              <a:t>3</a:t>
            </a:r>
          </a:p>
          <a:p>
            <a:endParaRPr lang="en-US" sz="1200" baseline="30000"/>
          </a:p>
          <a:p>
            <a:endParaRPr lang="en-US" sz="1200" baseline="3000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 term used in the United States and Canada to describe once-legal housing segregation.</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err="1"/>
              <a:t>subsized</a:t>
            </a:r>
            <a:r>
              <a:rPr lang="en-US"/>
              <a:t> loans to make your first home purchase. We did.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1970s that </a:t>
            </a:r>
            <a:r>
              <a:rPr lang="en-US" sz="1200"/>
              <a:t>banks were required to meet the lending needs of low income neighborhoods.</a:t>
            </a:r>
          </a:p>
          <a:p>
            <a:endParaRPr lang="en-US"/>
          </a:p>
          <a:p>
            <a:r>
              <a:rPr lang="en-US"/>
              <a:t>The American Dream of home ownership was denied to “Boomer” and Generation X minorities, legally through the 1970s, and that generational gap continues today, fifty years later. </a:t>
            </a:r>
            <a:r>
              <a:rPr lang="en-US" sz="1200" b="0" i="0" u="none" strike="noStrike" kern="1200">
                <a:solidFill>
                  <a:schemeClr val="tx1"/>
                </a:solidFill>
                <a:effectLst/>
                <a:latin typeface="+mn-lt"/>
                <a:ea typeface="+mn-ea"/>
                <a:cs typeface="+mn-cs"/>
                <a:hlinkClick r:id="rId3"/>
              </a:rPr>
              <a:t>3 out of 4 neighborhoods “redlined” on government maps 80 years ago continue to struggle economically.</a:t>
            </a:r>
            <a:r>
              <a:rPr lang="en-US" sz="1200" b="0" i="0" kern="1200">
                <a:solidFill>
                  <a:schemeClr val="tx1"/>
                </a:solidFill>
                <a:effectLst/>
                <a:latin typeface="+mn-lt"/>
                <a:ea typeface="+mn-ea"/>
                <a:cs typeface="+mn-cs"/>
              </a:rPr>
              <a:t> </a:t>
            </a:r>
            <a:r>
              <a:rPr lang="en-US" sz="1200"/>
              <a:t>“Fifty years after the federal Fair Housing Act, African Americans and Latinos continue to be routinely denied conventional mortgage loans at rates far higher than their white counterparts.”</a:t>
            </a:r>
            <a:r>
              <a:rPr lang="en-US" sz="1200" baseline="30000"/>
              <a:t>3</a:t>
            </a:r>
          </a:p>
          <a:p>
            <a:endParaRPr lang="en-US" sz="1200" baseline="30000"/>
          </a:p>
          <a:p>
            <a:endParaRPr lang="en-US" sz="1200" baseline="30000"/>
          </a:p>
          <a:p>
            <a:endParaRPr lang="en-US" sz="1200" baseline="30000"/>
          </a:p>
          <a:p>
            <a:endParaRPr lang="en-US" sz="1200"/>
          </a:p>
          <a:p>
            <a:endParaRPr lang="en-US" sz="1200"/>
          </a:p>
          <a:p>
            <a:endParaRPr lang="en-US" sz="1200"/>
          </a:p>
          <a:p>
            <a:endParaRPr lang="en-US" sz="1200"/>
          </a:p>
          <a:p>
            <a:endParaRPr lang="en-US" sz="1200"/>
          </a:p>
          <a:p>
            <a:endParaRPr lang="en-CA" sz="1200"/>
          </a:p>
          <a:p>
            <a:endParaRPr lang="en-US"/>
          </a:p>
          <a:p>
            <a:endParaRPr lang="en-US"/>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r>
              <a:rPr lang="en-US"/>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can’t, try this zoom without the road names.</a:t>
            </a:r>
          </a:p>
          <a:p>
            <a:endParaRPr lang="en-US"/>
          </a:p>
          <a:p>
            <a:r>
              <a:rPr lang="en-US" sz="120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a:p>
          <a:p>
            <a:r>
              <a:rPr lang="en-US" sz="1200"/>
              <a:t>If say, despite your best </a:t>
            </a:r>
            <a:r>
              <a:rPr lang="en-US" sz="1200" b="1"/>
              <a:t>intentions</a:t>
            </a:r>
            <a:r>
              <a:rPr lang="en-US" sz="1200"/>
              <a:t>, your </a:t>
            </a:r>
            <a:r>
              <a:rPr lang="en-US" sz="1200" b="1"/>
              <a:t>outcome </a:t>
            </a:r>
            <a:r>
              <a:rPr lang="en-US" sz="1200"/>
              <a:t>was that 80% of your mortgages were written to whites… in a majority black city like Baton Rouge, your bank could only be judged by its outcomes, not by your best intentions.</a:t>
            </a:r>
          </a:p>
          <a:p>
            <a:endParaRPr lang="en-US" sz="1200"/>
          </a:p>
          <a:p>
            <a:endParaRPr lang="en-US" sz="120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r>
              <a:rPr lang="en-US"/>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can’t, try this zoom without the road names.</a:t>
            </a:r>
          </a:p>
          <a:p>
            <a:endParaRPr lang="en-US"/>
          </a:p>
          <a:p>
            <a:r>
              <a:rPr lang="en-US" sz="120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a:p>
          <a:p>
            <a:r>
              <a:rPr lang="en-US" sz="1200"/>
              <a:t>If say, despite your best </a:t>
            </a:r>
            <a:r>
              <a:rPr lang="en-US" sz="1200" b="1"/>
              <a:t>intentions</a:t>
            </a:r>
            <a:r>
              <a:rPr lang="en-US" sz="1200"/>
              <a:t>, your </a:t>
            </a:r>
            <a:r>
              <a:rPr lang="en-US" sz="1200" b="1"/>
              <a:t>outcome </a:t>
            </a:r>
            <a:r>
              <a:rPr lang="en-US" sz="1200"/>
              <a:t>was that 80% of your mortgages were written to whites… in a majority black city like Baton Rouge, your bank could only be judged by its outcomes, not by your best intentions.</a:t>
            </a:r>
          </a:p>
          <a:p>
            <a:endParaRPr lang="en-US" sz="1200"/>
          </a:p>
          <a:p>
            <a:endParaRPr lang="en-US" sz="120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r>
              <a:rPr lang="en-US"/>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can’t, try this zoom without the road names.</a:t>
            </a:r>
          </a:p>
          <a:p>
            <a:endParaRPr lang="en-US"/>
          </a:p>
          <a:p>
            <a:r>
              <a:rPr lang="en-US" sz="1200"/>
              <a:t>If you’re a bank in Baton Rouge, Louisiana,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a:p>
          <a:p>
            <a:r>
              <a:rPr lang="en-US" sz="1200"/>
              <a:t>Where might ignorance of housing, development, or immigration in your hometown become an ethical problem?</a:t>
            </a:r>
          </a:p>
          <a:p>
            <a:endParaRPr lang="en-US" sz="1200"/>
          </a:p>
          <a:p>
            <a:r>
              <a:rPr lang="en-US" sz="1200"/>
              <a:t>If say, despite your best </a:t>
            </a:r>
            <a:r>
              <a:rPr lang="en-US" sz="1200" b="1"/>
              <a:t>intentions</a:t>
            </a:r>
            <a:r>
              <a:rPr lang="en-US" sz="1200"/>
              <a:t>, your </a:t>
            </a:r>
            <a:r>
              <a:rPr lang="en-US" sz="1200" b="1"/>
              <a:t>outcome </a:t>
            </a:r>
            <a:r>
              <a:rPr lang="en-US" sz="1200"/>
              <a:t>was that 80% of your mortgages were written to a wealthier racial majority … your bank could only be judged by its outcomes, not by your best intentions.</a:t>
            </a:r>
          </a:p>
          <a:p>
            <a:endParaRPr lang="en-US" sz="1200"/>
          </a:p>
          <a:p>
            <a:endParaRPr lang="en-US" sz="120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 next, next&gt;</a:t>
            </a:r>
          </a:p>
          <a:p>
            <a:r>
              <a:rPr lang="en-US" sz="1200"/>
              <a:t>“</a:t>
            </a:r>
            <a:r>
              <a:rPr lang="en-US"/>
              <a:t>So the</a:t>
            </a:r>
            <a:r>
              <a:rPr lang="en-US" sz="120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We’ve discussed Disparate Impact in housing, now let’s discuss more modern, online examples. </a:t>
            </a:r>
          </a:p>
          <a:p>
            <a:endParaRPr lang="en-US"/>
          </a:p>
          <a:p>
            <a:r>
              <a:rPr lang="en-US"/>
              <a:t>“</a:t>
            </a:r>
            <a:r>
              <a:rPr lang="en-US" err="1"/>
              <a:t>Weblining</a:t>
            </a:r>
            <a:r>
              <a:rPr lang="en-US"/>
              <a:t>” or “Digital Redlining” is the segmentation of consumer data based on income. This may result in disparate exposure to online ads and services, like in childcare, housing, or health care. </a:t>
            </a:r>
          </a:p>
          <a:p>
            <a:endParaRPr lang="en-US"/>
          </a:p>
          <a:p>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p>
          <a:p>
            <a:r>
              <a:rPr lang="en-US" sz="1200"/>
              <a:t>&lt;</a:t>
            </a:r>
            <a:r>
              <a:rPr lang="en-CA"/>
              <a:t>next&gt;</a:t>
            </a:r>
          </a:p>
          <a:p>
            <a:r>
              <a:rPr lang="en-US" sz="1200"/>
              <a:t>An FBI co-authored study indicates that facial recognition software is less accurate on darker skin.</a:t>
            </a:r>
          </a:p>
          <a:p>
            <a:endParaRPr lang="en-US" sz="1200"/>
          </a:p>
          <a:p>
            <a:r>
              <a:rPr lang="en-US" sz="1200"/>
              <a:t>Similarly, personal voice assistants like Google Home and Amazon’s Alexa struggle with black voices. Speech recognition algorithms disproportionately misunderstand black speakers, for the same reasons – poorly sampled source data. </a:t>
            </a:r>
            <a:r>
              <a:rPr lang="en-US" sz="1200" baseline="30000"/>
              <a:t>4</a:t>
            </a:r>
          </a:p>
          <a:p>
            <a:endParaRPr lang="en-CA"/>
          </a:p>
          <a:p>
            <a:r>
              <a:rPr lang="en-CA"/>
              <a:t>So when this type of facial recognition is used in law enforcement, and is less accurate on darker-skinned citizens, the potential, no, inevitability for a civil rights disaster is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 January 2020 a black man, Robert Williams, was arrested on his front lawn  n a suburb of Detroit after police scanned state driver’s license photos and matched his to grainy surveillance camera footage.</a:t>
            </a:r>
            <a:r>
              <a:rPr lang="en-US" sz="1200" baseline="30000"/>
              <a:t>3 </a:t>
            </a:r>
            <a:r>
              <a:rPr lang="en-US"/>
              <a:t>He was innocent. In the lawsuit and media storm surrounding Robert Williams, the Detroit Chief of Police admitted in June 2020 that 96% of the time, the facial recognition software would misidentify suspects.</a:t>
            </a:r>
            <a:r>
              <a:rPr lang="en-US" sz="1200" baseline="30000"/>
              <a:t> 5</a:t>
            </a:r>
            <a:endParaRPr lang="en-US" sz="120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 </a:t>
            </a:r>
          </a:p>
          <a:p>
            <a:r>
              <a:rPr lang="en-US"/>
              <a:t>&lt;read notes first&gt;</a:t>
            </a:r>
          </a:p>
          <a:p>
            <a:r>
              <a:rPr lang="en-US"/>
              <a:t>When we presented this topic in May 2020 at the virtual conference in Europe, we were asked somewhat incredulously if we were in favor of regulation of software development.</a:t>
            </a:r>
          </a:p>
          <a:p>
            <a:endParaRPr lang="en-US"/>
          </a:p>
          <a:p>
            <a:r>
              <a:rPr lang="en-US"/>
              <a:t>Frankly, yes. </a:t>
            </a:r>
          </a:p>
          <a:p>
            <a:r>
              <a:rPr lang="en-US"/>
              <a:t> </a:t>
            </a:r>
          </a:p>
          <a:p>
            <a:r>
              <a:rPr lang="en-US"/>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err="1"/>
              <a:t>megadosed</a:t>
            </a:r>
            <a:r>
              <a:rPr lang="en-US"/>
              <a:t> with radiation</a:t>
            </a:r>
            <a:r>
              <a:rPr lang="en-US" baseline="30000"/>
              <a:t>1</a:t>
            </a:r>
            <a:r>
              <a:rPr lang="en-US"/>
              <a:t>, to the Boeing 737 MAX</a:t>
            </a:r>
            <a:r>
              <a:rPr lang="en-US" baseline="30000"/>
              <a:t>2</a:t>
            </a:r>
            <a:r>
              <a:rPr lang="en-US"/>
              <a:t>, perhaps, we as data professionals specifically, and software developers generally, we do need some regulation, or at least, ethical commitments to practice.</a:t>
            </a:r>
          </a:p>
          <a:p>
            <a:endParaRPr lang="en-US"/>
          </a:p>
          <a:p>
            <a:r>
              <a:rPr lang="en-US" sz="1200" b="0" i="0" kern="1200">
                <a:solidFill>
                  <a:schemeClr val="tx1"/>
                </a:solidFill>
                <a:effectLst/>
                <a:latin typeface="+mn-lt"/>
                <a:ea typeface="+mn-ea"/>
                <a:cs typeface="+mn-cs"/>
              </a:rPr>
              <a:t>Oren Etzioni, CEO of the </a:t>
            </a:r>
            <a:r>
              <a:rPr lang="en-US" sz="1200" b="0" i="0" u="none" strike="noStrike" kern="1200">
                <a:solidFill>
                  <a:schemeClr val="tx1"/>
                </a:solidFill>
                <a:effectLst/>
                <a:latin typeface="+mn-lt"/>
                <a:ea typeface="+mn-ea"/>
                <a:cs typeface="+mn-cs"/>
                <a:hlinkClick r:id="rId3"/>
              </a:rPr>
              <a:t>Allen Institute for Artificial Intelligence</a:t>
            </a:r>
            <a:r>
              <a:rPr lang="en-US" sz="1200" b="0" i="0" kern="120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&lt;next, read slide&gt;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p>
          <a:p>
            <a:r>
              <a:rPr lang="en-US" sz="1200" b="0" i="0" kern="1200">
                <a:solidFill>
                  <a:schemeClr val="tx1"/>
                </a:solidFill>
                <a:effectLst/>
                <a:latin typeface="+mn-lt"/>
                <a:ea typeface="+mn-ea"/>
                <a:cs typeface="+mn-cs"/>
              </a:rPr>
              <a:t>&lt;read slide&gt;</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a:cs typeface="Calibri"/>
            </a:endParaRPr>
          </a:p>
          <a:p>
            <a:r>
              <a:rPr lang="en-US"/>
              <a:t>&lt;animation&gt;</a:t>
            </a:r>
          </a:p>
          <a:p>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dirty="0">
                <a:cs typeface="+mn-lt"/>
              </a:rPr>
            </a:br>
            <a:br>
              <a:rPr lang="en-CA" dirty="0">
                <a:cs typeface="+mn-lt"/>
              </a:rPr>
            </a:br>
            <a:r>
              <a:rPr lang="en-US"/>
              <a:t>Without awareness of historical bias in source data, you </a:t>
            </a:r>
            <a:r>
              <a:rPr lang="en-US" b="1"/>
              <a:t>will </a:t>
            </a:r>
            <a:r>
              <a:rPr lang="en-US"/>
              <a:t>present unethical findings - at best.</a:t>
            </a:r>
          </a:p>
          <a:p>
            <a:endParaRPr lang="en-US"/>
          </a:p>
          <a:p>
            <a:r>
              <a:rPr lang="en-US"/>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a:latin typeface="Roboto"/>
                <a:ea typeface="Roboto" panose="02000000000000000000" pitchFamily="2" charset="0"/>
              </a:rPr>
              <a:t>&lt;animation&gt;</a:t>
            </a:r>
            <a:endParaRPr lang="en-CA" dirty="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knowledge of their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must ethically consider the illegal player behavior during the legal and unmonitored steroid use era in baseball</a:t>
            </a:r>
            <a:r>
              <a:rPr lang="en-CA" sz="18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OK, that was a soft ball, let’s dive into a more difficult subject.</a:t>
            </a:r>
            <a:endParaRPr lang="en-US"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a:latin typeface="Roboto" panose="02000000000000000000"/>
              </a:rPr>
              <a:t>Christine Assaf, People Solutions Consultant</a:t>
            </a:r>
          </a:p>
          <a:p>
            <a:pPr lvl="0"/>
            <a:r>
              <a:rPr lang="en-US">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a:latin typeface="Roboto"/>
              </a:rPr>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A 1992 review in the United States </a:t>
            </a:r>
            <a:br>
              <a:rPr lang="en-US" sz="2800"/>
            </a:br>
            <a:r>
              <a:rPr lang="en-US" sz="2800"/>
              <a:t>revealed “both ethnic and gender biases in sentencing where judges have discretion, but no biases where discretion is limited.”</a:t>
            </a:r>
            <a:r>
              <a:rPr lang="en-US" sz="2800" baseline="30000"/>
              <a:t>1</a:t>
            </a:r>
          </a:p>
          <a:p>
            <a:r>
              <a:rPr lang="en-US" sz="2800"/>
              <a:t>Sentences for Black males in the U.S. federal system  are nearly 20 percent longer than those for white males convicted of similar crimes.</a:t>
            </a:r>
            <a:r>
              <a:rPr lang="en-US" sz="2800" baseline="30000"/>
              <a:t>2</a:t>
            </a:r>
          </a:p>
          <a:p>
            <a:r>
              <a:rPr lang="en-CA" sz="800" baseline="30000"/>
              <a:t>1 </a:t>
            </a:r>
            <a:r>
              <a:rPr lang="en-US" sz="800">
                <a:hlinkClick r:id="rId3"/>
              </a:rPr>
              <a:t>https://onlinelibrary.wiley.com/doi/pdf/10.1002/bsl.2370100205</a:t>
            </a:r>
            <a:endParaRPr lang="en-CA" sz="800"/>
          </a:p>
          <a:p>
            <a:r>
              <a:rPr lang="en-CA" sz="800" baseline="30000">
                <a:solidFill>
                  <a:srgbClr val="000000"/>
                </a:solidFill>
              </a:rPr>
              <a:t>2 </a:t>
            </a:r>
            <a:r>
              <a:rPr lang="en-CA" sz="80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a:solidFill>
                  <a:srgbClr val="000000"/>
                </a:solidFill>
              </a:rPr>
              <a:t>Image: public domain</a:t>
            </a:r>
          </a:p>
          <a:p>
            <a:endParaRPr lang="en-CA" sz="800">
              <a:solidFill>
                <a:srgbClr val="000000"/>
              </a:solidFill>
              <a:hlinkClick r:id="rId4">
                <a:extLst>
                  <a:ext uri="{A12FA001-AC4F-418D-AE19-62706E023703}">
                    <ahyp:hlinkClr xmlns:ahyp="http://schemas.microsoft.com/office/drawing/2018/hyperlinkcolor" val="tx"/>
                  </a:ext>
                </a:extLst>
              </a:hlinkClick>
            </a:endParaRPr>
          </a:p>
          <a:p>
            <a:endParaRPr lang="en-CA" sz="8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a:t>What determines these outcomes? </a:t>
            </a:r>
            <a:br>
              <a:rPr lang="en-US" sz="2800"/>
            </a:br>
            <a:r>
              <a:rPr lang="en-US" sz="2800"/>
              <a:t>Two factors.</a:t>
            </a:r>
          </a:p>
          <a:p>
            <a:pPr marL="514350" indent="-514350">
              <a:buFont typeface="+mj-lt"/>
              <a:buAutoNum type="arabicPeriod"/>
            </a:pPr>
            <a:r>
              <a:rPr lang="en-US" sz="2800" i="1">
                <a:hlinkClick r:id="rId3"/>
              </a:rPr>
              <a:t>United States v Booker</a:t>
            </a:r>
            <a:r>
              <a:rPr lang="en-US" sz="2800"/>
              <a:t> in 2005 and </a:t>
            </a:r>
            <a:br>
              <a:rPr lang="en-US" sz="2800"/>
            </a:br>
            <a:r>
              <a:rPr lang="en-US" sz="2800" i="1">
                <a:hlinkClick r:id="rId4"/>
              </a:rPr>
              <a:t>Gall v United States</a:t>
            </a:r>
            <a:r>
              <a:rPr lang="en-US" sz="2800" i="1"/>
              <a:t> </a:t>
            </a:r>
            <a:r>
              <a:rPr lang="en-US" sz="2800"/>
              <a:t>in 2007 gave </a:t>
            </a:r>
            <a:br>
              <a:rPr lang="en-US" sz="2800"/>
            </a:br>
            <a:r>
              <a:rPr lang="en-US" sz="2800"/>
              <a:t>federal judges more discretion on sentencing. </a:t>
            </a:r>
          </a:p>
          <a:p>
            <a:pPr marL="514350" indent="-514350">
              <a:buFont typeface="+mj-lt"/>
              <a:buAutoNum type="arabicPeriod"/>
            </a:pPr>
            <a:r>
              <a:rPr lang="en-US" sz="2800"/>
              <a:t>Studies found “disparate racial outcomes in almost every stage of prosecutorial discretion.”</a:t>
            </a:r>
            <a:r>
              <a:rPr lang="en-US" sz="2800" baseline="30000"/>
              <a:t>1,2,3</a:t>
            </a:r>
          </a:p>
          <a:p>
            <a:r>
              <a:rPr lang="en-US" sz="800" baseline="30000"/>
              <a:t>1 </a:t>
            </a:r>
            <a:r>
              <a:rPr lang="en-US" sz="800">
                <a:hlinkClick r:id="rId5"/>
              </a:rPr>
              <a:t>https://www.ussc.gov/sites/default/files/pdf/research-and-publications/research-publications/2017/20171114_Demographics.pdf</a:t>
            </a:r>
            <a:endParaRPr lang="en-US" sz="800"/>
          </a:p>
          <a:p>
            <a:r>
              <a:rPr lang="en-US" sz="800" baseline="30000"/>
              <a:t>2</a:t>
            </a:r>
            <a:r>
              <a:rPr lang="en-US" sz="800"/>
              <a:t> </a:t>
            </a:r>
            <a:r>
              <a:rPr lang="en-US" sz="800">
                <a:hlinkClick r:id="rId6"/>
              </a:rPr>
              <a:t>https://orgs.law.harvard.edu/acs/2016/02/08/racial-bias-and-prosecutorial-discretion/#_ftn2</a:t>
            </a:r>
            <a:endParaRPr lang="en-US" sz="800"/>
          </a:p>
          <a:p>
            <a:r>
              <a:rPr lang="en-US" sz="800" baseline="30000"/>
              <a:t>3 </a:t>
            </a:r>
            <a:r>
              <a:rPr lang="en-US" sz="800">
                <a:hlinkClick r:id="rId7"/>
              </a:rPr>
              <a:t>https://repository.law.umich.edu/cgi/viewcontent.cgi?referer=&amp;httpsredir=1&amp;article=2413&amp;context=articles</a:t>
            </a:r>
            <a:endParaRPr lang="en-US" sz="800"/>
          </a:p>
          <a:p>
            <a:r>
              <a:rPr lang="en-US" sz="800" baseline="30000"/>
              <a:t>4 </a:t>
            </a:r>
            <a:r>
              <a:rPr lang="en-US" sz="800">
                <a:hlinkClick r:id="rId8"/>
              </a:rPr>
              <a:t>https://www.fd.org/sites/default/files/criminal_defense_topics/essential_topics/sentencing_resources/fact_sheet_-_ussc_report_on_racial_disparity_is_flawed_and_being_misused_-_january_2018_-_final.pdf</a:t>
            </a:r>
            <a:r>
              <a:rPr lang="en-US" sz="800"/>
              <a:t>  </a:t>
            </a:r>
            <a:br>
              <a:rPr lang="en-US" sz="800"/>
            </a:br>
            <a:r>
              <a:rPr lang="en-CA" sz="800">
                <a:solidFill>
                  <a:srgbClr val="000000"/>
                </a:solidFill>
              </a:rPr>
              <a:t>Image: public domain</a:t>
            </a:r>
          </a:p>
          <a:p>
            <a:pPr marL="0" indent="0">
              <a:buNone/>
            </a:pPr>
            <a:endParaRPr lang="en-US" sz="800"/>
          </a:p>
          <a:p>
            <a:pPr algn="just"/>
            <a:endParaRPr lang="en-US" sz="24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4"/>
            </a:endParaRPr>
          </a:p>
          <a:p>
            <a:pPr marL="0" indent="0">
              <a:buNone/>
            </a:pPr>
            <a:endParaRPr lang="en-US" sz="800">
              <a:hlinkClick r:id="rId4"/>
            </a:endParaRPr>
          </a:p>
          <a:p>
            <a:pPr marL="0" indent="0">
              <a:buNone/>
            </a:pPr>
            <a:r>
              <a:rPr lang="en-US" sz="800">
                <a:hlinkClick r:id="rId4"/>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a:p>
            <a:r>
              <a:rPr lang="en-US" sz="800">
                <a:hlinkClick r:id="rId5"/>
              </a:rPr>
              <a:t>https://bmjopen.bmj.com/content/4/4/e004514</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a:t>SQL Server MCSE, author of SQL Server certification exams for Microsoft since 2012. Principal Consultant and Manager in Sparkhound Analytics Practice.</a:t>
            </a:r>
            <a:br>
              <a:rPr lang="en-US" sz="1400"/>
            </a:br>
            <a:r>
              <a:rPr lang="en-US" sz="140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a:t>Non-traditional political pollsters </a:t>
            </a:r>
            <a:br>
              <a:rPr lang="en-CA" sz="2800"/>
            </a:br>
            <a:r>
              <a:rPr lang="en-CA" sz="2800"/>
              <a:t>are </a:t>
            </a:r>
            <a:r>
              <a:rPr lang="en-CA" sz="2800" b="1"/>
              <a:t>mysteriously more accurate </a:t>
            </a:r>
            <a:r>
              <a:rPr lang="en-CA" sz="2800"/>
              <a:t>when there is a “gold standard” poll in the same race. Less accurate when no “gold standard” poll.</a:t>
            </a:r>
            <a:r>
              <a:rPr lang="en-CA" sz="2800" baseline="30000"/>
              <a:t>1</a:t>
            </a:r>
          </a:p>
          <a:p>
            <a:r>
              <a:rPr lang="en-CA" sz="2800"/>
              <a:t>There is an urge to mold data to fit others’ findings, so that we don’t appear to be a fringe source.</a:t>
            </a:r>
            <a:r>
              <a:rPr lang="en-CA" sz="2800" baseline="30000"/>
              <a:t>2</a:t>
            </a:r>
          </a:p>
          <a:p>
            <a:r>
              <a:rPr lang="en-US" sz="2800"/>
              <a:t>Polling data should always </a:t>
            </a:r>
            <a:r>
              <a:rPr lang="en-US" sz="2800">
                <a:hlinkClick r:id="rId3"/>
              </a:rPr>
              <a:t>provide the crosstabs</a:t>
            </a:r>
            <a:r>
              <a:rPr lang="en-US" sz="2800"/>
              <a:t>. </a:t>
            </a:r>
          </a:p>
          <a:p>
            <a:r>
              <a:rPr lang="en-US" sz="800" baseline="30000"/>
              <a:t>1</a:t>
            </a:r>
            <a:r>
              <a:rPr lang="en-US" sz="800"/>
              <a:t> </a:t>
            </a:r>
            <a:r>
              <a:rPr lang="en-US" sz="800">
                <a:hlinkClick r:id="rId4"/>
              </a:rPr>
              <a:t>https://fivethirtyeight.com/features/are-bad-pollsters-copying-good-pollsters/</a:t>
            </a:r>
          </a:p>
          <a:p>
            <a:r>
              <a:rPr lang="en-CA" sz="800" baseline="30000"/>
              <a:t>2 </a:t>
            </a:r>
            <a:r>
              <a:rPr lang="en-US" sz="800">
                <a:hlinkClick r:id="rId5"/>
              </a:rPr>
              <a:t>https://fivethirtyeight.com/features/pollsters-say-they-follow-ethical-standards-but-they-arent-so-sure-about-their-peers/</a:t>
            </a:r>
          </a:p>
          <a:p>
            <a:r>
              <a:rPr lang="en-US" sz="800"/>
              <a:t>Image: </a:t>
            </a:r>
            <a:r>
              <a:rPr lang="en-US" sz="800">
                <a:hlinkClick r:id="rId6"/>
              </a:rPr>
              <a:t>https://www.surveymonkey.com/curiosity/cross-tab-survey-analysis/</a:t>
            </a:r>
            <a:endParaRPr lang="en-CA" sz="2800" baseline="30000"/>
          </a:p>
          <a:p>
            <a:pPr marL="0" indent="0">
              <a:buNone/>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endParaRPr lang="en-US" sz="2800"/>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Ted Cruz campaign, then the 2016 Trump Campaign.</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r>
              <a:rPr lang="en-US" sz="800"/>
              <a:t>4 </a:t>
            </a:r>
            <a:r>
              <a:rPr lang="en-US" sz="800">
                <a:hlinkClick r:id="rId6"/>
              </a:rPr>
              <a:t>https://www.vox.com/policy-and-politics/2017/10/16/15657512/cambridge-analytica-facebook-alexander-nix-christopher-wylie</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in the future, or on a “do not call” list?</a:t>
            </a:r>
          </a:p>
          <a:p>
            <a:r>
              <a:rPr lang="en-US" sz="2800"/>
              <a:t>Are we transparent about our use or</a:t>
            </a:r>
            <a:r>
              <a:rPr lang="en-US" sz="2800" b="1"/>
              <a:t> </a:t>
            </a:r>
            <a:br>
              <a:rPr lang="en-US" sz="2800" b="1"/>
            </a:br>
            <a:r>
              <a:rPr lang="en-US" sz="2800" b="1"/>
              <a:t>potential re-use </a:t>
            </a:r>
            <a:r>
              <a:rPr lang="en-US" sz="2800"/>
              <a:t>of the data? </a:t>
            </a:r>
          </a:p>
          <a:p>
            <a:r>
              <a:rPr lang="en-US" sz="2800"/>
              <a:t>Does our approach rely on consumers being gullible, or tricking consumers?</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fontScale="92500" lnSpcReduction="10000"/>
          </a:bodyPr>
          <a:lstStyle/>
          <a:p>
            <a:r>
              <a:rPr lang="en-US" sz="2800"/>
              <a:t>“Control creep" refers to data that has been generated with a particular purpose in mind, but which is </a:t>
            </a:r>
            <a:r>
              <a:rPr lang="en-US" sz="2800" b="1"/>
              <a:t>repurposed.</a:t>
            </a:r>
            <a:br>
              <a:rPr lang="en-US" sz="2800" b="1"/>
            </a:br>
            <a:endParaRPr lang="en-US" sz="2800"/>
          </a:p>
          <a:p>
            <a:r>
              <a:rPr lang="en-US" sz="2800"/>
              <a:t>For example, harvesting consumer data for research purposes, then selling the data, or, using genetic data for employment.</a:t>
            </a:r>
            <a:br>
              <a:rPr lang="en-US" sz="2800"/>
            </a:br>
            <a:endParaRPr lang="en-US" sz="2800"/>
          </a:p>
          <a:p>
            <a:r>
              <a:rPr lang="en-US" sz="800" baseline="30000"/>
              <a:t>1 </a:t>
            </a:r>
            <a:r>
              <a:rPr lang="en-US" sz="800">
                <a:hlinkClick r:id="rId3"/>
              </a:rPr>
              <a:t>https://www.genome.gov/10001732/genetic-information-and-the-workplace-report</a:t>
            </a:r>
            <a:endParaRPr lang="en-US" sz="800"/>
          </a:p>
          <a:p>
            <a:r>
              <a:rPr lang="en-US" sz="800" baseline="30000"/>
              <a:t>2 </a:t>
            </a:r>
            <a:r>
              <a:rPr lang="en-US" sz="800">
                <a:hlinkClick r:id="rId4"/>
              </a:rPr>
              <a:t>https://www.eeoc.gov/laws/guidance/enforcement-guidance-disability-related-inquiries-and-medical-examinations-employees</a:t>
            </a:r>
            <a:endParaRPr lang="en-US" sz="800" baseline="30000"/>
          </a:p>
          <a:p>
            <a:r>
              <a:rPr lang="en-US" sz="800" baseline="30000"/>
              <a:t>3</a:t>
            </a:r>
            <a:r>
              <a:rPr lang="en-US" sz="800"/>
              <a:t> </a:t>
            </a:r>
            <a:r>
              <a:rPr lang="en-US" sz="800">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a:p>
          <a:p>
            <a:r>
              <a:rPr lang="en-US" sz="800" baseline="30000"/>
              <a:t>4</a:t>
            </a:r>
            <a:r>
              <a:rPr lang="en-US" sz="800"/>
              <a:t> </a:t>
            </a:r>
            <a:r>
              <a:rPr lang="en-US" sz="800">
                <a:hlinkClick r:id="rId6"/>
              </a:rPr>
              <a:t>https://news.bloomberglaw.com/daily-labor-report/employers-cant-require-back-to-work-antibody-tests-eeoc-says</a:t>
            </a:r>
            <a:br>
              <a:rPr lang="en-US" sz="800"/>
            </a:br>
            <a:endParaRPr lang="en-US" sz="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or become guilty </a:t>
            </a:r>
            <a:r>
              <a:rPr lang="en-US" sz="3200"/>
              <a:t>of continuing and institutionalizing past trends. </a:t>
            </a:r>
          </a:p>
          <a:p>
            <a:r>
              <a:rPr lang="en-US" sz="3200"/>
              <a:t>Your data analysis must expose and control for disparate impact, or will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in 2019 the </a:t>
            </a:r>
            <a:r>
              <a:rPr lang="en-US" sz="2800" b="1"/>
              <a:t>U.S. Dept of Housing and Urban Development</a:t>
            </a:r>
            <a:r>
              <a:rPr lang="en-US" sz="2800"/>
              <a: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to avoid penalties.</a:t>
            </a:r>
            <a:r>
              <a:rPr lang="en-US" sz="2800" baseline="30000"/>
              <a:t>1,2,3</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br>
              <a:rPr lang="en-US" sz="800"/>
            </a:br>
            <a:r>
              <a:rPr lang="en-US" sz="800"/>
              <a:t>3 </a:t>
            </a:r>
            <a:r>
              <a:rPr lang="en-US" sz="800">
                <a:hlinkClick r:id="rId5"/>
              </a:rPr>
              <a:t>https://www.eff.org/deeplinks/2019/09/dangerous-hud-proposal-would-effectively-insulate-parties-who-use-algorithms</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A 2013 Harvard study found racial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facial recognition products over-relied on lighter-skinned males for training models.</a:t>
            </a:r>
          </a:p>
          <a:p>
            <a:r>
              <a:rPr lang="en-US" sz="2600"/>
              <a:t>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r>
              <a:rPr lang="en-US" sz="800"/>
              <a:t> </a:t>
            </a:r>
            <a:r>
              <a:rPr lang="en-US" sz="800" baseline="30000"/>
              <a:t>2 </a:t>
            </a:r>
            <a:r>
              <a:rPr lang="en-US" sz="800">
                <a:hlinkClick r:id="rId4"/>
              </a:rPr>
              <a:t>https://www.perpetuallineup.org/</a:t>
            </a:r>
            <a:endParaRPr lang="en-US" sz="800"/>
          </a:p>
          <a:p>
            <a:r>
              <a:rPr lang="en-US" sz="800" baseline="30000"/>
              <a:t>3 </a:t>
            </a:r>
            <a:r>
              <a:rPr lang="en-US" sz="800">
                <a:hlinkClick r:id="rId5"/>
              </a:rPr>
              <a:t>https://apnews.com/9406d44edad083ee04e28646ead58ec7?utm_source=Twitter&amp;utm_campaign=SocialFlow&amp;utm_medium=AP</a:t>
            </a:r>
            <a:br>
              <a:rPr lang="en-US" sz="800"/>
            </a:br>
            <a:r>
              <a:rPr lang="en-US" sz="800" baseline="30000"/>
              <a:t>4 </a:t>
            </a:r>
            <a:r>
              <a:rPr lang="en-US" sz="800"/>
              <a:t> </a:t>
            </a:r>
            <a:r>
              <a:rPr lang="en-US" sz="800">
                <a:hlinkClick r:id="rId6"/>
              </a:rPr>
              <a:t>https://www.theverge.com/2020/3/24/21192333/speech-recognition-amazon-microsoft-google-ibm-apple-siri-alexa-cortana-voice-assistant</a:t>
            </a:r>
            <a:br>
              <a:rPr lang="en-US" sz="800"/>
            </a:br>
            <a:r>
              <a:rPr lang="en-US" sz="800" baseline="30000"/>
              <a:t>5</a:t>
            </a:r>
            <a:r>
              <a:rPr lang="en-US" sz="800"/>
              <a:t> </a:t>
            </a:r>
            <a:r>
              <a:rPr lang="en-US" sz="800">
                <a:hlinkClick r:id="rId7"/>
              </a:rPr>
              <a:t>https://arstechnica.com/tech-policy/2020/06/detroit-police-chief-admits-facial-recognition-is-wrong-96-of-the-time/</a:t>
            </a:r>
            <a:br>
              <a:rPr lang="en-US" sz="800"/>
            </a:b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a:t>“I will consider the impact of my work on fairness both in perpetuating historical biases, which is caused by the blind extrapolation from past data to future predictions, and in creating new conditions that increase economic or other inequality.”</a:t>
            </a:r>
            <a:br>
              <a:rPr lang="en-US" sz="3000"/>
            </a:br>
            <a:r>
              <a:rPr lang="en-US"/>
              <a:t>-From </a:t>
            </a:r>
            <a:r>
              <a:rPr lang="en-US" i="1"/>
              <a:t>A Hippocratic Oath for artificial intelligence practitioners</a:t>
            </a:r>
            <a:r>
              <a:rPr lang="en-US"/>
              <a:t>,</a:t>
            </a:r>
            <a:r>
              <a:rPr lang="en-US" i="1"/>
              <a:t> </a:t>
            </a:r>
            <a:br>
              <a:rPr lang="en-US" i="1"/>
            </a:br>
            <a:r>
              <a:rPr lang="en-US"/>
              <a:t>Oren Etzioni</a:t>
            </a:r>
            <a:endParaRPr lang="en-US" sz="3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a:t>1</a:t>
            </a:r>
            <a:r>
              <a:rPr lang="en-US" sz="800"/>
              <a:t> </a:t>
            </a:r>
            <a:r>
              <a:rPr lang="en-US" sz="800">
                <a:hlinkClick r:id="rId3"/>
              </a:rPr>
              <a:t>https://en.wikipedia.org/wiki/Therac-25</a:t>
            </a:r>
            <a:r>
              <a:rPr lang="en-US" sz="800"/>
              <a:t> </a:t>
            </a:r>
            <a:br>
              <a:rPr lang="en-US" sz="800"/>
            </a:br>
            <a:r>
              <a:rPr lang="en-US" sz="800" baseline="30000"/>
              <a:t>2</a:t>
            </a:r>
            <a:r>
              <a:rPr lang="en-US" sz="800"/>
              <a:t> </a:t>
            </a:r>
            <a:r>
              <a:rPr lang="en-US" sz="800">
                <a:hlinkClick r:id="rId4"/>
              </a:rPr>
              <a:t>https://www.reuters.com/article/us-boeing-737max/new-737-max-software-flaw-found-during-tests-boeing-sticks-to-return-timeline-idUSKBN20026S</a:t>
            </a:r>
            <a:r>
              <a:rPr lang="en-US" sz="800"/>
              <a:t> </a:t>
            </a:r>
            <a:br>
              <a:rPr lang="en-US" sz="800"/>
            </a:br>
            <a:r>
              <a:rPr lang="en-US" sz="800" baseline="30000"/>
              <a:t>3</a:t>
            </a:r>
            <a:r>
              <a:rPr lang="en-US" sz="800"/>
              <a:t> </a:t>
            </a:r>
            <a:r>
              <a:rPr lang="en-US" sz="800">
                <a:hlinkClick r:id="rId5"/>
              </a:rPr>
              <a:t>https://techcrunch.com/2018/03/14/a-hippocratic-oath-for-artificial-intelligence-practitioners/</a:t>
            </a:r>
            <a:endParaRPr lang="en-US" sz="80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a:t>@</a:t>
            </a:r>
            <a:r>
              <a:rPr lang="en-US" sz="1200" err="1"/>
              <a:t>william_A_dba</a:t>
            </a:r>
            <a:endParaRPr lang="en-US" sz="120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HRTact.com</a:t>
            </a:r>
            <a:endParaRPr lang="en-US" sz="1400"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57</Slides>
  <Notes>57</Notes>
  <HiddenSlides>0</HiddenSlide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revision>48</cp:revision>
  <dcterms:created xsi:type="dcterms:W3CDTF">2020-02-04T03:54:30Z</dcterms:created>
  <dcterms:modified xsi:type="dcterms:W3CDTF">2020-07-13T22:30:30Z</dcterms:modified>
</cp:coreProperties>
</file>